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1" r:id="rId3"/>
    <p:sldId id="259" r:id="rId4"/>
    <p:sldId id="272" r:id="rId5"/>
    <p:sldId id="260" r:id="rId6"/>
    <p:sldId id="261" r:id="rId7"/>
    <p:sldId id="262" r:id="rId8"/>
    <p:sldId id="263" r:id="rId9"/>
    <p:sldId id="267" r:id="rId10"/>
    <p:sldId id="266" r:id="rId11"/>
    <p:sldId id="264" r:id="rId12"/>
    <p:sldId id="265" r:id="rId13"/>
    <p:sldId id="268" r:id="rId14"/>
    <p:sldId id="26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60"/>
  </p:normalViewPr>
  <p:slideViewPr>
    <p:cSldViewPr>
      <p:cViewPr>
        <p:scale>
          <a:sx n="66" d="100"/>
          <a:sy n="66" d="100"/>
        </p:scale>
        <p:origin x="-150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cjakulpa\Desktop\innowacja\Nowy%20Arkusz%20programu%20Microsoft%20Excel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cjakulpa\AppData\Local\Temp\Kopia%20wykres%204-6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cjakulpa\AppData\Local\Temp\Kopia%20wykres%204-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cjakulpa\Desktop\innowacja\Nowy%20Arkusz%20programu%20Microsoft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cjakulpa\AppData\Local\Temp\wykres%204-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cjakulpa\AppData\Local\Temp\wykres%204-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cjakulpa\AppData\Local\Temp\wykres%204-6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cjakulpa\AppData\Local\Temp\Kopia%20wykres%204-6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cjakulpa\AppData\Local\Temp\Kopia%20wykres%204-6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cjakulpa\AppData\Local\Temp\wykres%204-6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cjakulpa\AppData\Local\Temp\Kopia%20wykres%204-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Liczba uczniów szkoły </a:t>
            </a:r>
            <a:br>
              <a:rPr lang="pl-PL"/>
            </a:br>
            <a:r>
              <a:rPr lang="pl-PL"/>
              <a:t>w roku szkolnym 2018/2019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cat>
            <c:strRef>
              <c:f>Arkusz1!$B$2:$C$2</c:f>
              <c:strCache>
                <c:ptCount val="2"/>
                <c:pt idx="0">
                  <c:v>chłopcy</c:v>
                </c:pt>
                <c:pt idx="1">
                  <c:v>dziewczynki</c:v>
                </c:pt>
              </c:strCache>
            </c:strRef>
          </c:cat>
          <c:val>
            <c:numRef>
              <c:f>Arkusz1!$B$3:$C$3</c:f>
              <c:numCache>
                <c:formatCode>General</c:formatCode>
                <c:ptCount val="2"/>
                <c:pt idx="0">
                  <c:v>124</c:v>
                </c:pt>
                <c:pt idx="1">
                  <c:v>135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7326720"/>
        <c:axId val="67329024"/>
      </c:barChart>
      <c:catAx>
        <c:axId val="67326720"/>
        <c:scaling>
          <c:orientation val="minMax"/>
        </c:scaling>
        <c:delete val="0"/>
        <c:axPos val="b"/>
        <c:majorTickMark val="out"/>
        <c:minorTickMark val="none"/>
        <c:tickLblPos val="nextTo"/>
        <c:crossAx val="67329024"/>
        <c:crosses val="autoZero"/>
        <c:auto val="1"/>
        <c:lblAlgn val="ctr"/>
        <c:lblOffset val="100"/>
        <c:noMultiLvlLbl val="0"/>
      </c:catAx>
      <c:valAx>
        <c:axId val="67329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326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Sposoby</a:t>
            </a:r>
            <a:r>
              <a:rPr lang="pl-PL" baseline="0"/>
              <a:t> spędzania wolnego czasu</a:t>
            </a:r>
            <a:endParaRPr lang="pl-PL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Arkusz1!$A$2:$P$2</c:f>
              <c:strCache>
                <c:ptCount val="16"/>
                <c:pt idx="0">
                  <c:v>granie na komputerze</c:v>
                </c:pt>
                <c:pt idx="1">
                  <c:v>spotkania z przyjaciółmi</c:v>
                </c:pt>
                <c:pt idx="2">
                  <c:v>gry planszowe</c:v>
                </c:pt>
                <c:pt idx="3">
                  <c:v>sport</c:v>
                </c:pt>
                <c:pt idx="4">
                  <c:v>czytanie</c:v>
                </c:pt>
                <c:pt idx="5">
                  <c:v>ruch na świeżym powietrzu</c:v>
                </c:pt>
                <c:pt idx="6">
                  <c:v>jazda na rolkach/hulajnosze/rowerze</c:v>
                </c:pt>
                <c:pt idx="7">
                  <c:v>zabawa ze zwierzętami</c:v>
                </c:pt>
                <c:pt idx="8">
                  <c:v>rysowanie</c:v>
                </c:pt>
                <c:pt idx="9">
                  <c:v>odpoczynek/leżęnie</c:v>
                </c:pt>
                <c:pt idx="10">
                  <c:v>szkoła</c:v>
                </c:pt>
                <c:pt idx="11">
                  <c:v>ogładanie telewizji</c:v>
                </c:pt>
                <c:pt idx="12">
                  <c:v>wycieczki</c:v>
                </c:pt>
                <c:pt idx="13">
                  <c:v>zabawa telefonem</c:v>
                </c:pt>
                <c:pt idx="14">
                  <c:v>skakanie na trampolinie</c:v>
                </c:pt>
                <c:pt idx="15">
                  <c:v>gra na instrumencie</c:v>
                </c:pt>
              </c:strCache>
            </c:strRef>
          </c:cat>
          <c:val>
            <c:numRef>
              <c:f>Arkusz1!$A$4:$P$4</c:f>
              <c:numCache>
                <c:formatCode>0%</c:formatCode>
                <c:ptCount val="16"/>
                <c:pt idx="0">
                  <c:v>0.23469387755102042</c:v>
                </c:pt>
                <c:pt idx="1">
                  <c:v>0.21428571428571427</c:v>
                </c:pt>
                <c:pt idx="2">
                  <c:v>1.020408163265306E-2</c:v>
                </c:pt>
                <c:pt idx="3">
                  <c:v>9.1836734693877556E-2</c:v>
                </c:pt>
                <c:pt idx="4">
                  <c:v>2.0408163265306121E-2</c:v>
                </c:pt>
                <c:pt idx="5">
                  <c:v>9.1836734693877556E-2</c:v>
                </c:pt>
                <c:pt idx="6">
                  <c:v>0.1326530612244898</c:v>
                </c:pt>
                <c:pt idx="7">
                  <c:v>2.0408163265306121E-2</c:v>
                </c:pt>
                <c:pt idx="8">
                  <c:v>4.0816326530612242E-2</c:v>
                </c:pt>
                <c:pt idx="9">
                  <c:v>4.0816326530612242E-2</c:v>
                </c:pt>
                <c:pt idx="10">
                  <c:v>1.020408163265306E-2</c:v>
                </c:pt>
                <c:pt idx="11">
                  <c:v>5.1020408163265307E-2</c:v>
                </c:pt>
                <c:pt idx="12">
                  <c:v>1.020408163265306E-2</c:v>
                </c:pt>
                <c:pt idx="13">
                  <c:v>1.020408163265306E-2</c:v>
                </c:pt>
                <c:pt idx="14">
                  <c:v>1.020408163265306E-2</c:v>
                </c:pt>
                <c:pt idx="15">
                  <c:v>1.020408163265306E-2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5853184"/>
        <c:axId val="75888896"/>
      </c:barChart>
      <c:catAx>
        <c:axId val="75853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75888896"/>
        <c:crosses val="autoZero"/>
        <c:auto val="1"/>
        <c:lblAlgn val="ctr"/>
        <c:lblOffset val="100"/>
        <c:noMultiLvlLbl val="0"/>
      </c:catAx>
      <c:valAx>
        <c:axId val="758888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75853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Ulubione danie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Arkusz1!$A$22:$R$22</c:f>
              <c:strCache>
                <c:ptCount val="18"/>
                <c:pt idx="0">
                  <c:v>spagetti</c:v>
                </c:pt>
                <c:pt idx="1">
                  <c:v>naleśniki</c:v>
                </c:pt>
                <c:pt idx="2">
                  <c:v>schabowy</c:v>
                </c:pt>
                <c:pt idx="3">
                  <c:v>tortilla</c:v>
                </c:pt>
                <c:pt idx="4">
                  <c:v>fast food</c:v>
                </c:pt>
                <c:pt idx="5">
                  <c:v>ryż z sosem i kurczakiem</c:v>
                </c:pt>
                <c:pt idx="6">
                  <c:v>kopytka</c:v>
                </c:pt>
                <c:pt idx="7">
                  <c:v>fasolka po bretońsku</c:v>
                </c:pt>
                <c:pt idx="8">
                  <c:v>chłopski garnek</c:v>
                </c:pt>
                <c:pt idx="9">
                  <c:v>pizza </c:v>
                </c:pt>
                <c:pt idx="10">
                  <c:v>frytki</c:v>
                </c:pt>
                <c:pt idx="11">
                  <c:v>lazania</c:v>
                </c:pt>
                <c:pt idx="12">
                  <c:v>mielone</c:v>
                </c:pt>
                <c:pt idx="13">
                  <c:v>sałatka warzywna</c:v>
                </c:pt>
                <c:pt idx="14">
                  <c:v>kluski śląskie</c:v>
                </c:pt>
                <c:pt idx="15">
                  <c:v>sushi</c:v>
                </c:pt>
                <c:pt idx="16">
                  <c:v>rosół</c:v>
                </c:pt>
                <c:pt idx="17">
                  <c:v>krewetki</c:v>
                </c:pt>
              </c:strCache>
            </c:strRef>
          </c:cat>
          <c:val>
            <c:numRef>
              <c:f>Arkusz1!$A$24:$R$24</c:f>
              <c:numCache>
                <c:formatCode>0%</c:formatCode>
                <c:ptCount val="18"/>
                <c:pt idx="0">
                  <c:v>0.16049382716049382</c:v>
                </c:pt>
                <c:pt idx="1">
                  <c:v>0.1111111111111111</c:v>
                </c:pt>
                <c:pt idx="2">
                  <c:v>0.1728395061728395</c:v>
                </c:pt>
                <c:pt idx="3">
                  <c:v>2.4691358024691357E-2</c:v>
                </c:pt>
                <c:pt idx="4">
                  <c:v>0.1728395061728395</c:v>
                </c:pt>
                <c:pt idx="5">
                  <c:v>2.4691358024691357E-2</c:v>
                </c:pt>
                <c:pt idx="6">
                  <c:v>3.7037037037037035E-2</c:v>
                </c:pt>
                <c:pt idx="7">
                  <c:v>2.4691358024691357E-2</c:v>
                </c:pt>
                <c:pt idx="8">
                  <c:v>2.4691358024691357E-2</c:v>
                </c:pt>
                <c:pt idx="9">
                  <c:v>9.8765432098765427E-2</c:v>
                </c:pt>
                <c:pt idx="10">
                  <c:v>1.2345679012345678E-2</c:v>
                </c:pt>
                <c:pt idx="11">
                  <c:v>1.2345679012345678E-2</c:v>
                </c:pt>
                <c:pt idx="12">
                  <c:v>2.4691358024691357E-2</c:v>
                </c:pt>
                <c:pt idx="13">
                  <c:v>1.2345679012345678E-2</c:v>
                </c:pt>
                <c:pt idx="14">
                  <c:v>1.2345679012345678E-2</c:v>
                </c:pt>
                <c:pt idx="15">
                  <c:v>1.2345679012345678E-2</c:v>
                </c:pt>
                <c:pt idx="16">
                  <c:v>4.9382716049382713E-2</c:v>
                </c:pt>
                <c:pt idx="17">
                  <c:v>1.2345679012345678E-2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5897472"/>
        <c:axId val="75936512"/>
      </c:barChart>
      <c:catAx>
        <c:axId val="758974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75936512"/>
        <c:crosses val="autoZero"/>
        <c:auto val="1"/>
        <c:lblAlgn val="ctr"/>
        <c:lblOffset val="100"/>
        <c:noMultiLvlLbl val="0"/>
      </c:catAx>
      <c:valAx>
        <c:axId val="759365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75897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sz="3200" dirty="0"/>
              <a:t>Procentowy podział</a:t>
            </a:r>
            <a:r>
              <a:rPr lang="pl-PL" sz="3200" baseline="0" dirty="0"/>
              <a:t> uczniów </a:t>
            </a:r>
            <a:br>
              <a:rPr lang="pl-PL" sz="3200" baseline="0" dirty="0"/>
            </a:br>
            <a:r>
              <a:rPr lang="pl-PL" sz="3200" baseline="0" dirty="0"/>
              <a:t>ze względu na płeć</a:t>
            </a:r>
            <a:endParaRPr lang="pl-PL" sz="32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solidFill>
              <a:schemeClr val="accent2"/>
            </a:solidFill>
          </c:spPr>
          <c:explosion val="25"/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dLbls>
            <c:dLbl>
              <c:idx val="1"/>
              <c:layout>
                <c:manualLayout>
                  <c:x val="0.17923520038403329"/>
                  <c:y val="-3.123151272757572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Arkusz1!$B$2:$C$2</c:f>
              <c:strCache>
                <c:ptCount val="2"/>
                <c:pt idx="0">
                  <c:v>chłopcy</c:v>
                </c:pt>
                <c:pt idx="1">
                  <c:v>dziewczynki</c:v>
                </c:pt>
              </c:strCache>
            </c:strRef>
          </c:cat>
          <c:val>
            <c:numRef>
              <c:f>Arkusz1!$B$4:$C$4</c:f>
              <c:numCache>
                <c:formatCode>0%</c:formatCode>
                <c:ptCount val="2"/>
                <c:pt idx="0">
                  <c:v>0.47876447876447875</c:v>
                </c:pt>
                <c:pt idx="1">
                  <c:v>0.52123552123552119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Mój</a:t>
            </a:r>
            <a:r>
              <a:rPr lang="pl-PL" baseline="0"/>
              <a:t> ulubiony przedmiot w szkole </a:t>
            </a:r>
            <a:endParaRPr lang="pl-PL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7.182742504350377E-2"/>
          <c:y val="6.9912927550722828E-2"/>
          <c:w val="0.90954429383879931"/>
          <c:h val="0.7393538307711535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'[wykres 4-6.xlsx]Sheet1'!$B$4:$M$4</c:f>
              <c:strCache>
                <c:ptCount val="12"/>
                <c:pt idx="0">
                  <c:v>Język polski</c:v>
                </c:pt>
                <c:pt idx="1">
                  <c:v>Matematyka</c:v>
                </c:pt>
                <c:pt idx="2">
                  <c:v>Język Angielski</c:v>
                </c:pt>
                <c:pt idx="3">
                  <c:v>Technika</c:v>
                </c:pt>
                <c:pt idx="4">
                  <c:v>Plastyka</c:v>
                </c:pt>
                <c:pt idx="5">
                  <c:v>W-f</c:v>
                </c:pt>
                <c:pt idx="6">
                  <c:v>Historia</c:v>
                </c:pt>
                <c:pt idx="7">
                  <c:v>Informatyka</c:v>
                </c:pt>
                <c:pt idx="8">
                  <c:v>WDŻWR</c:v>
                </c:pt>
                <c:pt idx="9">
                  <c:v>Biologia</c:v>
                </c:pt>
                <c:pt idx="10">
                  <c:v>Przyroda</c:v>
                </c:pt>
                <c:pt idx="11">
                  <c:v>Religia</c:v>
                </c:pt>
              </c:strCache>
            </c:strRef>
          </c:cat>
          <c:val>
            <c:numRef>
              <c:f>'[wykres 4-6.xlsx]Sheet1'!$B$6:$M$6</c:f>
              <c:numCache>
                <c:formatCode>0%</c:formatCode>
                <c:ptCount val="12"/>
                <c:pt idx="0">
                  <c:v>7.7777777777777779E-2</c:v>
                </c:pt>
                <c:pt idx="1">
                  <c:v>0.18888888888888888</c:v>
                </c:pt>
                <c:pt idx="2">
                  <c:v>7.7777777777777779E-2</c:v>
                </c:pt>
                <c:pt idx="3">
                  <c:v>1.1111111111111112E-2</c:v>
                </c:pt>
                <c:pt idx="4">
                  <c:v>6.6666666666666666E-2</c:v>
                </c:pt>
                <c:pt idx="5">
                  <c:v>0.3888888888888889</c:v>
                </c:pt>
                <c:pt idx="6">
                  <c:v>4.4444444444444446E-2</c:v>
                </c:pt>
                <c:pt idx="7">
                  <c:v>8.8888888888888892E-2</c:v>
                </c:pt>
                <c:pt idx="8">
                  <c:v>2.2222222222222223E-2</c:v>
                </c:pt>
                <c:pt idx="9">
                  <c:v>1.1111111111111112E-2</c:v>
                </c:pt>
                <c:pt idx="10">
                  <c:v>1.1111111111111112E-2</c:v>
                </c:pt>
                <c:pt idx="11">
                  <c:v>1.1111111111111112E-2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3074432"/>
        <c:axId val="83072896"/>
      </c:barChart>
      <c:catAx>
        <c:axId val="830744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83072896"/>
        <c:crosses val="autoZero"/>
        <c:auto val="1"/>
        <c:lblAlgn val="ctr"/>
        <c:lblOffset val="100"/>
        <c:noMultiLvlLbl val="0"/>
      </c:catAx>
      <c:valAx>
        <c:axId val="830728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83074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Najłatwiejszy</a:t>
            </a:r>
            <a:r>
              <a:rPr lang="pl-PL" baseline="0"/>
              <a:t> przedmiot w szkole</a:t>
            </a:r>
            <a:endParaRPr lang="pl-PL"/>
          </a:p>
        </c:rich>
      </c:tx>
      <c:layout>
        <c:manualLayout>
          <c:xMode val="edge"/>
          <c:yMode val="edge"/>
          <c:x val="0.32155555555555554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Sheet1!$B$9:$P$9</c:f>
              <c:strCache>
                <c:ptCount val="15"/>
                <c:pt idx="0">
                  <c:v>Język polski</c:v>
                </c:pt>
                <c:pt idx="1">
                  <c:v>Matematyka</c:v>
                </c:pt>
                <c:pt idx="2">
                  <c:v>Język Angielski</c:v>
                </c:pt>
                <c:pt idx="3">
                  <c:v>Technika</c:v>
                </c:pt>
                <c:pt idx="4">
                  <c:v>Plastyka</c:v>
                </c:pt>
                <c:pt idx="5">
                  <c:v>W-f</c:v>
                </c:pt>
                <c:pt idx="6">
                  <c:v>Historia</c:v>
                </c:pt>
                <c:pt idx="7">
                  <c:v>Informatyka</c:v>
                </c:pt>
                <c:pt idx="8">
                  <c:v>WDŻWR</c:v>
                </c:pt>
                <c:pt idx="9">
                  <c:v>Biologia</c:v>
                </c:pt>
                <c:pt idx="10">
                  <c:v>Geografia</c:v>
                </c:pt>
                <c:pt idx="11">
                  <c:v>Muzyka</c:v>
                </c:pt>
                <c:pt idx="12">
                  <c:v>Przyroda</c:v>
                </c:pt>
                <c:pt idx="13">
                  <c:v>Religia</c:v>
                </c:pt>
                <c:pt idx="14">
                  <c:v>G. Wychowawcza</c:v>
                </c:pt>
              </c:strCache>
            </c:strRef>
          </c:cat>
          <c:val>
            <c:numRef>
              <c:f>Sheet1!$B$11:$P$11</c:f>
              <c:numCache>
                <c:formatCode>0%</c:formatCode>
                <c:ptCount val="15"/>
                <c:pt idx="0">
                  <c:v>7.2164948453608241E-2</c:v>
                </c:pt>
                <c:pt idx="1">
                  <c:v>8.247422680412371E-2</c:v>
                </c:pt>
                <c:pt idx="2">
                  <c:v>8.247422680412371E-2</c:v>
                </c:pt>
                <c:pt idx="3">
                  <c:v>0</c:v>
                </c:pt>
                <c:pt idx="4">
                  <c:v>0.20618556701030927</c:v>
                </c:pt>
                <c:pt idx="5">
                  <c:v>0.28865979381443296</c:v>
                </c:pt>
                <c:pt idx="6">
                  <c:v>2.0618556701030927E-2</c:v>
                </c:pt>
                <c:pt idx="7">
                  <c:v>7.2164948453608241E-2</c:v>
                </c:pt>
                <c:pt idx="8">
                  <c:v>5.1546391752577317E-2</c:v>
                </c:pt>
                <c:pt idx="9">
                  <c:v>1.0309278350515464E-2</c:v>
                </c:pt>
                <c:pt idx="10">
                  <c:v>1.0309278350515464E-2</c:v>
                </c:pt>
                <c:pt idx="11">
                  <c:v>4.1237113402061855E-2</c:v>
                </c:pt>
                <c:pt idx="12">
                  <c:v>2.0618556701030927E-2</c:v>
                </c:pt>
                <c:pt idx="13">
                  <c:v>3.0927835051546393E-2</c:v>
                </c:pt>
                <c:pt idx="14">
                  <c:v>1.0309278350515464E-2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5211136"/>
        <c:axId val="75213824"/>
      </c:barChart>
      <c:catAx>
        <c:axId val="752111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75213824"/>
        <c:crosses val="autoZero"/>
        <c:auto val="1"/>
        <c:lblAlgn val="ctr"/>
        <c:lblOffset val="100"/>
        <c:noMultiLvlLbl val="0"/>
      </c:catAx>
      <c:valAx>
        <c:axId val="752138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75211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Najtrudniejszy</a:t>
            </a:r>
            <a:r>
              <a:rPr lang="pl-PL" baseline="0"/>
              <a:t> przedmiot w szkole</a:t>
            </a:r>
            <a:endParaRPr lang="pl-PL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'[wykres 4-6.xlsx]Sheet1'!$B$14:$J$14</c:f>
              <c:strCache>
                <c:ptCount val="9"/>
                <c:pt idx="0">
                  <c:v>Język polski</c:v>
                </c:pt>
                <c:pt idx="1">
                  <c:v>Matematyka</c:v>
                </c:pt>
                <c:pt idx="2">
                  <c:v>Język Angielski</c:v>
                </c:pt>
                <c:pt idx="3">
                  <c:v>Technika</c:v>
                </c:pt>
                <c:pt idx="4">
                  <c:v>W-f</c:v>
                </c:pt>
                <c:pt idx="5">
                  <c:v>Historia</c:v>
                </c:pt>
                <c:pt idx="6">
                  <c:v>Biologia</c:v>
                </c:pt>
                <c:pt idx="7">
                  <c:v>Geografia</c:v>
                </c:pt>
                <c:pt idx="8">
                  <c:v>Muzyka</c:v>
                </c:pt>
              </c:strCache>
            </c:strRef>
          </c:cat>
          <c:val>
            <c:numRef>
              <c:f>'[wykres 4-6.xlsx]Sheet1'!$B$16:$J$16</c:f>
              <c:numCache>
                <c:formatCode>0%</c:formatCode>
                <c:ptCount val="9"/>
                <c:pt idx="0">
                  <c:v>0.38750000000000001</c:v>
                </c:pt>
                <c:pt idx="1">
                  <c:v>0.3125</c:v>
                </c:pt>
                <c:pt idx="2">
                  <c:v>8.7499999999999994E-2</c:v>
                </c:pt>
                <c:pt idx="3">
                  <c:v>2.5000000000000001E-2</c:v>
                </c:pt>
                <c:pt idx="4">
                  <c:v>2.5000000000000001E-2</c:v>
                </c:pt>
                <c:pt idx="5">
                  <c:v>8.7499999999999994E-2</c:v>
                </c:pt>
                <c:pt idx="6">
                  <c:v>3.7499999999999999E-2</c:v>
                </c:pt>
                <c:pt idx="7">
                  <c:v>2.5000000000000001E-2</c:v>
                </c:pt>
                <c:pt idx="8">
                  <c:v>1.2500000000000001E-2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5221632"/>
        <c:axId val="76092928"/>
      </c:barChart>
      <c:catAx>
        <c:axId val="752216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76092928"/>
        <c:crosses val="autoZero"/>
        <c:auto val="1"/>
        <c:lblAlgn val="ctr"/>
        <c:lblOffset val="100"/>
        <c:noMultiLvlLbl val="0"/>
      </c:catAx>
      <c:valAx>
        <c:axId val="760929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752216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Czy lubisz chodzić do szkoły?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600"/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Arkusz1!$A$6:$C$6</c:f>
              <c:strCache>
                <c:ptCount val="3"/>
                <c:pt idx="0">
                  <c:v>tak </c:v>
                </c:pt>
                <c:pt idx="1">
                  <c:v>nie </c:v>
                </c:pt>
                <c:pt idx="2">
                  <c:v>średnio</c:v>
                </c:pt>
              </c:strCache>
            </c:strRef>
          </c:cat>
          <c:val>
            <c:numRef>
              <c:f>Arkusz1!$A$8:$C$8</c:f>
              <c:numCache>
                <c:formatCode>0%</c:formatCode>
                <c:ptCount val="3"/>
                <c:pt idx="0">
                  <c:v>0.29702970297029702</c:v>
                </c:pt>
                <c:pt idx="1">
                  <c:v>0.37623762376237624</c:v>
                </c:pt>
                <c:pt idx="2">
                  <c:v>0.32673267326732675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W jakim miesiącu się urodziłeś?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Sheet1!$B$35:$M$35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Sheet1!$B$37:$M$37</c:f>
              <c:numCache>
                <c:formatCode>0%</c:formatCode>
                <c:ptCount val="12"/>
                <c:pt idx="0">
                  <c:v>4.878048780487805E-2</c:v>
                </c:pt>
                <c:pt idx="1">
                  <c:v>3.6585365853658534E-2</c:v>
                </c:pt>
                <c:pt idx="2">
                  <c:v>7.3170731707317069E-2</c:v>
                </c:pt>
                <c:pt idx="3">
                  <c:v>9.7560975609756101E-2</c:v>
                </c:pt>
                <c:pt idx="4">
                  <c:v>7.3170731707317069E-2</c:v>
                </c:pt>
                <c:pt idx="5">
                  <c:v>0.15853658536585366</c:v>
                </c:pt>
                <c:pt idx="6">
                  <c:v>7.3170731707317069E-2</c:v>
                </c:pt>
                <c:pt idx="7">
                  <c:v>0.12195121951219512</c:v>
                </c:pt>
                <c:pt idx="8">
                  <c:v>7.3170731707317069E-2</c:v>
                </c:pt>
                <c:pt idx="9">
                  <c:v>0.10975609756097561</c:v>
                </c:pt>
                <c:pt idx="10">
                  <c:v>2.4390243902439025E-2</c:v>
                </c:pt>
                <c:pt idx="11">
                  <c:v>0.10975609756097561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5764096"/>
        <c:axId val="75766784"/>
      </c:barChart>
      <c:catAx>
        <c:axId val="757640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75766784"/>
        <c:crosses val="autoZero"/>
        <c:auto val="1"/>
        <c:lblAlgn val="ctr"/>
        <c:lblOffset val="100"/>
        <c:noMultiLvlLbl val="0"/>
      </c:catAx>
      <c:valAx>
        <c:axId val="757667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75764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Jaki masz kolor oczu?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'[wykres 4-6.xlsx]Sheet1'!$B$19:$E$19</c:f>
              <c:strCache>
                <c:ptCount val="4"/>
                <c:pt idx="0">
                  <c:v>Niebieski</c:v>
                </c:pt>
                <c:pt idx="1">
                  <c:v>Brązowe</c:v>
                </c:pt>
                <c:pt idx="2">
                  <c:v>Zielone</c:v>
                </c:pt>
                <c:pt idx="3">
                  <c:v>Szary</c:v>
                </c:pt>
              </c:strCache>
            </c:strRef>
          </c:cat>
          <c:val>
            <c:numRef>
              <c:f>'[wykres 4-6.xlsx]Sheet1'!$B$21:$E$21</c:f>
              <c:numCache>
                <c:formatCode>0%</c:formatCode>
                <c:ptCount val="4"/>
                <c:pt idx="0">
                  <c:v>0.41772151898734178</c:v>
                </c:pt>
                <c:pt idx="1">
                  <c:v>0.379746835443038</c:v>
                </c:pt>
                <c:pt idx="2">
                  <c:v>0.17721518987341772</c:v>
                </c:pt>
                <c:pt idx="3">
                  <c:v>2.5316455696202531E-2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pl-PL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pl-PL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pl-PL"/>
          </a:p>
        </c:txPr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Jesteś praworęczny czy leworęczny?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110356230873343"/>
          <c:y val="0.10019851685206016"/>
          <c:w val="0.55228613146472694"/>
          <c:h val="0.86276444611090275"/>
        </c:manualLayout>
      </c:layout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Sheet1!$B$24:$C$24</c:f>
              <c:strCache>
                <c:ptCount val="2"/>
                <c:pt idx="0">
                  <c:v>Praworęczni</c:v>
                </c:pt>
                <c:pt idx="1">
                  <c:v>Leworęczni</c:v>
                </c:pt>
              </c:strCache>
            </c:strRef>
          </c:cat>
          <c:val>
            <c:numRef>
              <c:f>Sheet1!$B$26:$C$26</c:f>
              <c:numCache>
                <c:formatCode>0%</c:formatCode>
                <c:ptCount val="2"/>
                <c:pt idx="0">
                  <c:v>0.93684210526315792</c:v>
                </c:pt>
                <c:pt idx="1">
                  <c:v>6.3157894736842107E-2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2019-06-16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2019-06-16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2019-06-16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2019-06-16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2019-06-16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2019-06-16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2019-06-16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2019-06-16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2019-06-16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2019-06-16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2019-06-16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2019-06-16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75656" y="1412776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Szkoła Podstawowa</a:t>
            </a:r>
            <a:br>
              <a:rPr lang="pl-PL" dirty="0" smtClean="0"/>
            </a:br>
            <a:r>
              <a:rPr lang="pl-PL" dirty="0" smtClean="0"/>
              <a:t> im. Mieczysława Romanowskiego </a:t>
            </a:r>
            <a:br>
              <a:rPr lang="pl-PL" dirty="0" smtClean="0"/>
            </a:br>
            <a:r>
              <a:rPr lang="pl-PL" dirty="0" smtClean="0"/>
              <a:t>w Józefowie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37360" y="2852936"/>
            <a:ext cx="7406640" cy="1752600"/>
          </a:xfrm>
        </p:spPr>
        <p:txBody>
          <a:bodyPr/>
          <a:lstStyle/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sz="3200" b="1" dirty="0" smtClean="0">
                <a:solidFill>
                  <a:schemeClr val="tx1"/>
                </a:solidFill>
                <a:latin typeface="Monotype Corsiva" pitchFamily="66" charset="0"/>
              </a:rPr>
              <a:t>Projekt klasy VI a </a:t>
            </a:r>
          </a:p>
          <a:p>
            <a:r>
              <a:rPr lang="pl-PL" sz="3200" b="1" dirty="0" smtClean="0">
                <a:solidFill>
                  <a:schemeClr val="tx1"/>
                </a:solidFill>
                <a:latin typeface="Monotype Corsiva" pitchFamily="66" charset="0"/>
              </a:rPr>
              <a:t>pt. </a:t>
            </a:r>
            <a:r>
              <a:rPr lang="pl-PL" sz="3200" b="1" dirty="0">
                <a:solidFill>
                  <a:schemeClr val="tx1"/>
                </a:solidFill>
                <a:latin typeface="Monotype Corsiva" pitchFamily="66" charset="0"/>
              </a:rPr>
              <a:t>„Nasza szkoła w </a:t>
            </a:r>
            <a:r>
              <a:rPr lang="pl-PL" sz="3200" b="1" dirty="0" smtClean="0">
                <a:solidFill>
                  <a:schemeClr val="tx1"/>
                </a:solidFill>
                <a:latin typeface="Monotype Corsiva" pitchFamily="66" charset="0"/>
              </a:rPr>
              <a:t>liczbach i procentach” </a:t>
            </a:r>
            <a:endParaRPr lang="pl-PL" sz="3200" b="1" dirty="0">
              <a:solidFill>
                <a:schemeClr val="tx1"/>
              </a:solidFill>
              <a:latin typeface="Monotype Corsiva" pitchFamily="66" charset="0"/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2050" name="Picture 2" descr="Podobny obra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728" y="4293096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852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Pytanie nr </a:t>
            </a:r>
            <a:r>
              <a:rPr lang="pl-PL" dirty="0" smtClean="0"/>
              <a:t>6: W jakim miesiącu się urodziłeś?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2199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Pytanie nr </a:t>
            </a:r>
            <a:r>
              <a:rPr lang="pl-PL" dirty="0" smtClean="0"/>
              <a:t>4: Jaki masz kolor oczu?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2689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Pytanie nr </a:t>
            </a:r>
            <a:r>
              <a:rPr lang="pl-PL" dirty="0" smtClean="0"/>
              <a:t>5: Jesteś praworęczny </a:t>
            </a:r>
            <a:br>
              <a:rPr lang="pl-PL" dirty="0" smtClean="0"/>
            </a:br>
            <a:r>
              <a:rPr lang="pl-PL" dirty="0" smtClean="0"/>
              <a:t>czy leworęczny?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86406"/>
              </p:ext>
            </p:extLst>
          </p:nvPr>
        </p:nvGraphicFramePr>
        <p:xfrm>
          <a:off x="1259632" y="1412776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6187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Pytanie nr </a:t>
            </a:r>
            <a:r>
              <a:rPr lang="pl-PL" dirty="0" smtClean="0"/>
              <a:t>8: W jaki sposób lubisz spędzać czas wolny?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996713"/>
              </p:ext>
            </p:extLst>
          </p:nvPr>
        </p:nvGraphicFramePr>
        <p:xfrm>
          <a:off x="1403648" y="1700808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3323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Pytanie nr </a:t>
            </a:r>
            <a:r>
              <a:rPr lang="pl-PL" dirty="0" smtClean="0"/>
              <a:t>9: Jakie jest twoje ulubione danie?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4511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Krótka historia szkolnictwa </a:t>
            </a:r>
            <a:br>
              <a:rPr lang="pl-PL" dirty="0" smtClean="0"/>
            </a:br>
            <a:r>
              <a:rPr lang="pl-PL" dirty="0" smtClean="0"/>
              <a:t>w Józefowie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628800"/>
            <a:ext cx="7818072" cy="4800600"/>
          </a:xfrm>
        </p:spPr>
        <p:txBody>
          <a:bodyPr/>
          <a:lstStyle/>
          <a:p>
            <a:pPr marL="82296" indent="0">
              <a:buNone/>
            </a:pPr>
            <a:r>
              <a:rPr lang="pl-PL" dirty="0" smtClean="0">
                <a:latin typeface="Monotype Corsiva" pitchFamily="66" charset="0"/>
              </a:rPr>
              <a:t>MDCCCXVIII </a:t>
            </a:r>
            <a:r>
              <a:rPr lang="pl-PL" dirty="0">
                <a:latin typeface="Monotype Corsiva" pitchFamily="66" charset="0"/>
              </a:rPr>
              <a:t>(1818 r. ) – początek szkolnictwa </a:t>
            </a:r>
            <a:r>
              <a:rPr lang="pl-PL" dirty="0" smtClean="0">
                <a:latin typeface="Monotype Corsiva" pitchFamily="66" charset="0"/>
              </a:rPr>
              <a:t/>
            </a:r>
            <a:br>
              <a:rPr lang="pl-PL" dirty="0" smtClean="0">
                <a:latin typeface="Monotype Corsiva" pitchFamily="66" charset="0"/>
              </a:rPr>
            </a:br>
            <a:r>
              <a:rPr lang="pl-PL" dirty="0" smtClean="0">
                <a:latin typeface="Monotype Corsiva" pitchFamily="66" charset="0"/>
              </a:rPr>
              <a:t>w Józefowie</a:t>
            </a:r>
          </a:p>
          <a:p>
            <a:pPr marL="82296" indent="0">
              <a:buNone/>
            </a:pPr>
            <a:r>
              <a:rPr lang="pl-PL" dirty="0" smtClean="0">
                <a:latin typeface="Monotype Corsiva" pitchFamily="66" charset="0"/>
              </a:rPr>
              <a:t>MCM – MCMVII (1900r.-1907r.) – wybudowanie i oddanie do użytku nowej szkoły</a:t>
            </a:r>
          </a:p>
          <a:p>
            <a:pPr marL="82296" indent="0">
              <a:buNone/>
            </a:pPr>
            <a:r>
              <a:rPr lang="pl-PL" dirty="0" smtClean="0">
                <a:latin typeface="Monotype Corsiva" pitchFamily="66" charset="0"/>
              </a:rPr>
              <a:t>MCMLXX (8 styczeń 1970 r.) – nadanie szkole imienia Mieczysława Romanowskiego</a:t>
            </a:r>
          </a:p>
          <a:p>
            <a:pPr marL="82296" indent="0">
              <a:buNone/>
            </a:pPr>
            <a:r>
              <a:rPr lang="pl-PL" dirty="0" smtClean="0">
                <a:latin typeface="Monotype Corsiva" pitchFamily="66" charset="0"/>
              </a:rPr>
              <a:t>MCMLXXXIV-MCMLXXXVI (1984r.-1986r.) – powiększenie budynku szkoły</a:t>
            </a:r>
          </a:p>
          <a:p>
            <a:pPr marL="82296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1262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Obecna liczba </a:t>
            </a:r>
            <a:r>
              <a:rPr lang="pl-PL" dirty="0" smtClean="0"/>
              <a:t>uczniów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961539"/>
              </p:ext>
            </p:extLst>
          </p:nvPr>
        </p:nvGraphicFramePr>
        <p:xfrm>
          <a:off x="1403648" y="126876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6538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901429"/>
              </p:ext>
            </p:extLst>
          </p:nvPr>
        </p:nvGraphicFramePr>
        <p:xfrm>
          <a:off x="1259632" y="1052736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7671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dobny obra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0" y="4000500"/>
            <a:ext cx="52387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Ankieta i jej </a:t>
            </a:r>
            <a:r>
              <a:rPr lang="pl-PL" dirty="0" smtClean="0"/>
              <a:t>wyniki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pPr marL="82296" indent="0" algn="ctr">
              <a:buNone/>
            </a:pPr>
            <a:r>
              <a:rPr lang="pl-PL" dirty="0" smtClean="0"/>
              <a:t>	Podaliśmy </a:t>
            </a:r>
            <a:r>
              <a:rPr lang="pl-PL" dirty="0" smtClean="0"/>
              <a:t>badaniu uczniów klas IV-VI </a:t>
            </a:r>
            <a:br>
              <a:rPr lang="pl-PL" dirty="0" smtClean="0"/>
            </a:br>
            <a:r>
              <a:rPr lang="pl-PL" dirty="0" smtClean="0"/>
              <a:t>zadając im w anonimowej ankiecie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kilka </a:t>
            </a:r>
            <a:r>
              <a:rPr lang="pl-PL" dirty="0" smtClean="0"/>
              <a:t>pytań.</a:t>
            </a:r>
          </a:p>
          <a:p>
            <a:pPr marL="82296" indent="0" algn="ctr">
              <a:buNone/>
            </a:pPr>
            <a:r>
              <a:rPr lang="pl-PL" dirty="0" smtClean="0"/>
              <a:t>Następnie przeanalizowaliśmy wyniki przeprowadzonych ankiet i oto co otrzymaliśmy…</a:t>
            </a:r>
          </a:p>
          <a:p>
            <a:pPr marL="82296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3825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Pytanie nr 1: Jaki jest twój ulubiony przedmiot w szkole?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0210764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8927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Pytanie nr </a:t>
            </a:r>
            <a:r>
              <a:rPr lang="pl-PL" dirty="0" smtClean="0"/>
              <a:t>2: Jaki przedmiot </a:t>
            </a:r>
            <a:br>
              <a:rPr lang="pl-PL" dirty="0" smtClean="0"/>
            </a:br>
            <a:r>
              <a:rPr lang="pl-PL" dirty="0" smtClean="0"/>
              <a:t>w szkole jest najłatwiejszy?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052874"/>
              </p:ext>
            </p:extLst>
          </p:nvPr>
        </p:nvGraphicFramePr>
        <p:xfrm>
          <a:off x="1187624" y="1700808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1390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Pytanie nr </a:t>
            </a:r>
            <a:r>
              <a:rPr lang="pl-PL" dirty="0" smtClean="0"/>
              <a:t>3: Jaki przedmiot </a:t>
            </a:r>
            <a:br>
              <a:rPr lang="pl-PL" dirty="0" smtClean="0"/>
            </a:br>
            <a:r>
              <a:rPr lang="pl-PL" dirty="0" smtClean="0"/>
              <a:t>w szkole jest najtrudniejszy?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783407"/>
              </p:ext>
            </p:extLst>
          </p:nvPr>
        </p:nvGraphicFramePr>
        <p:xfrm>
          <a:off x="1187624" y="1484784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1433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Pytanie nr </a:t>
            </a:r>
            <a:r>
              <a:rPr lang="pl-PL" dirty="0" smtClean="0"/>
              <a:t>7: Czy lubisz chodzić do szkoły?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35341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329</TotalTime>
  <Words>164</Words>
  <Application>Microsoft Office PowerPoint</Application>
  <PresentationFormat>Pokaz na ekranie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Przesilenie</vt:lpstr>
      <vt:lpstr>Szkoła Podstawowa  im. Mieczysława Romanowskiego  w Józefowie</vt:lpstr>
      <vt:lpstr>Krótka historia szkolnictwa  w Józefowie</vt:lpstr>
      <vt:lpstr>Obecna liczba uczniów  </vt:lpstr>
      <vt:lpstr>Prezentacja programu PowerPoint</vt:lpstr>
      <vt:lpstr>Ankieta i jej wyniki</vt:lpstr>
      <vt:lpstr>Pytanie nr 1: Jaki jest twój ulubiony przedmiot w szkole?</vt:lpstr>
      <vt:lpstr>Pytanie nr 2: Jaki przedmiot  w szkole jest najłatwiejszy?</vt:lpstr>
      <vt:lpstr>Pytanie nr 3: Jaki przedmiot  w szkole jest najtrudniejszy?</vt:lpstr>
      <vt:lpstr>Pytanie nr 7: Czy lubisz chodzić do szkoły?</vt:lpstr>
      <vt:lpstr>Pytanie nr 6: W jakim miesiącu się urodziłeś?</vt:lpstr>
      <vt:lpstr>Pytanie nr 4: Jaki masz kolor oczu?</vt:lpstr>
      <vt:lpstr>Pytanie nr 5: Jesteś praworęczny  czy leworęczny?</vt:lpstr>
      <vt:lpstr>Pytanie nr 8: W jaki sposób lubisz spędzać czas wolny?</vt:lpstr>
      <vt:lpstr>Pytanie nr 9: Jakie jest twoje ulubione danie?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Szkoła Podstawowa im. Mieczysława Romanowskiego w Józefowie</dc:title>
  <dc:creator>alicjakulpa</dc:creator>
  <cp:lastModifiedBy>Kowalski Ryszard</cp:lastModifiedBy>
  <cp:revision>12</cp:revision>
  <dcterms:created xsi:type="dcterms:W3CDTF">2019-05-27T14:16:14Z</dcterms:created>
  <dcterms:modified xsi:type="dcterms:W3CDTF">2019-06-16T10:43:41Z</dcterms:modified>
</cp:coreProperties>
</file>